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B22458-FA1B-47AC-8E93-930AC445B5FF}" type="datetimeFigureOut">
              <a:rPr lang="pl-PL" smtClean="0"/>
              <a:pPr/>
              <a:t>13.12.2017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B3EC97-7E5D-4492-89CF-A3CDD92E3F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764703"/>
            <a:ext cx="8568952" cy="1368153"/>
          </a:xfrm>
        </p:spPr>
        <p:txBody>
          <a:bodyPr/>
          <a:lstStyle/>
          <a:p>
            <a:pPr algn="ctr"/>
            <a:r>
              <a:rPr lang="pl-PL" sz="4400" b="1" dirty="0" smtClean="0">
                <a:latin typeface="Calibri" pitchFamily="34" charset="0"/>
                <a:cs typeface="Calibri" pitchFamily="34" charset="0"/>
              </a:rPr>
              <a:t>CZYM JEST BMI ?</a:t>
            </a:r>
            <a:endParaRPr lang="pl-PL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1000" y="2060848"/>
            <a:ext cx="8458200" cy="432048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6840760" cy="4032448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BMI co to takiego?</a:t>
            </a:r>
            <a:endParaRPr lang="pl-P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812088" cy="446449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sz="2400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pl-PL" sz="2400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wskaźnik masy ciała dla dorosłych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algn="just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 u dzieci stosuje się siatki centylowe,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oznaczanie wskaźnika masy ciała ma znaczenie w ocenie zagrożenia chorobami związanymi z  nadwagą i otyłością, </a:t>
            </a:r>
          </a:p>
          <a:p>
            <a:pPr algn="just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np. cukrzycą, chorobą niedokrwienną serca, miażdżycą,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podwyższona wartość BMI związana jest ze zwiększonym ryzykiem wystąpienia takich chorób.</a:t>
            </a:r>
            <a:endParaRPr lang="pl-PL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32656"/>
            <a:ext cx="28803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WZÓR MATEMATYCZNY</a:t>
            </a:r>
            <a:endParaRPr lang="pl-PL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30" name="Picture 6" descr="Obraz znaleziony dla: BMI WZÓ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35696" y="2060848"/>
            <a:ext cx="5760640" cy="34563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Zakres </a:t>
            </a:r>
            <a:r>
              <a:rPr lang="pl-PL" b="1" dirty="0" err="1" smtClean="0">
                <a:latin typeface="Calibri" pitchFamily="34" charset="0"/>
                <a:cs typeface="Calibri" pitchFamily="34" charset="0"/>
              </a:rPr>
              <a:t>bmi</a:t>
            </a:r>
            <a:endParaRPr lang="pl-P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7200" b="1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endParaRPr lang="pl-PL" sz="7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475656" y="1988840"/>
            <a:ext cx="6624736" cy="33843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l-PL" sz="7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25</a:t>
            </a:r>
            <a:r>
              <a:rPr lang="pl-PL" sz="7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≤ BMI &lt; </a:t>
            </a:r>
            <a:r>
              <a:rPr lang="pl-PL" sz="7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18,5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Klasyfikacja poszerzona</a:t>
            </a:r>
            <a:endParaRPr lang="pl-P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74008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16,0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        – wygłodzenie</a:t>
            </a: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16,0 – 16,99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wychudzenie (spowodowane często przez</a:t>
            </a:r>
          </a:p>
          <a:p>
            <a:pPr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                       anoreksję lub inną ciężką chorobę)</a:t>
            </a: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17,0 – 18,49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niedowaga</a:t>
            </a: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18,5 – 24,99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–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wartość prawidłową</a:t>
            </a:r>
          </a:p>
          <a:p>
            <a:pPr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25,0 – 29,99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nadwaga</a:t>
            </a: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30,0 – 34,99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I stopień otyłości</a:t>
            </a:r>
          </a:p>
          <a:p>
            <a:pPr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35,0 – 39,99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II stopień otyłości (otyłość kliniczna)</a:t>
            </a:r>
          </a:p>
          <a:p>
            <a:pPr>
              <a:buNone/>
            </a:pPr>
            <a:r>
              <a:rPr lang="pl-PL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≥ </a:t>
            </a: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40,0           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– III stopień otyłości (otyłość skrajna)</a:t>
            </a:r>
          </a:p>
          <a:p>
            <a:endParaRPr lang="pl-PL" dirty="0"/>
          </a:p>
        </p:txBody>
      </p:sp>
      <p:pic>
        <p:nvPicPr>
          <p:cNvPr id="4" name="Picture 2" descr="C:\Users\Ania\Desktop\dyplomowany\jestem aktywny jestem FIT\czym jest BMI\-font-b-Bmi-b-font-Calculator-Aluminum-font-b-BMI-b-font-font-b-meas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0"/>
            <a:ext cx="250777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INTERPRETACJA BMI</a:t>
            </a:r>
            <a:endParaRPr lang="pl-P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81208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prosty w użyciu, ale nie uwzględnia </a:t>
            </a:r>
          </a:p>
          <a:p>
            <a:pPr algn="just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 indywidualnej budowy ciała,</a:t>
            </a:r>
          </a:p>
          <a:p>
            <a:pPr algn="just">
              <a:buFont typeface="Wingdings" pitchFamily="2" charset="2"/>
              <a:buChar char="Ø"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kulturyści mogą mieć BMI wskazujące na skrajną otyłość, jednocześnie posiadając bardzo mało tkanki tłuszczowej,</a:t>
            </a:r>
          </a:p>
          <a:p>
            <a:pPr algn="just">
              <a:buFont typeface="Wingdings" pitchFamily="2" charset="2"/>
              <a:buChar char="Ø"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u zdrowych, szczupłych i wysokich lekkoatletów BMI może wskazywać na skrajną niedowagę,</a:t>
            </a:r>
          </a:p>
          <a:p>
            <a:pPr algn="just">
              <a:buFont typeface="Wingdings" pitchFamily="2" charset="2"/>
              <a:buChar char="Ø"/>
            </a:pPr>
            <a:endParaRPr lang="pl-PL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nia\Desktop\dyplomowany\jestem aktywny jestem FIT\czym jest BMI\thJPKC1K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2656"/>
            <a:ext cx="2592288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/>
          <a:lstStyle/>
          <a:p>
            <a:r>
              <a:rPr lang="pl-PL" b="1" dirty="0" smtClean="0">
                <a:latin typeface="Calibri" pitchFamily="34" charset="0"/>
                <a:cs typeface="Calibri" pitchFamily="34" charset="0"/>
              </a:rPr>
              <a:t>INTERPRETACJA BMI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dokładniejszym, ale trudniejszym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     do zmierzenia bez specjalistycznej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    aparatury wskaźnikiem zagrożeń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    wynikających z nadmiaru tkanki tłuszczowej jest procentowa zawartość tłuszczu w organizmie,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nie jest zalecane stosowanie wskaźnika BMI do oznaczania prawidłowej masy ciała dla dzieci do ok. 14 roku życia, służą do tego tabele centylowe i interpretacja danych dot. masy ciała i wzrostu – bierze się pod uwagę jaka jest różnica w tzw. kanałach centylowych wzrostu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3000" dirty="0" smtClean="0">
                <a:latin typeface="Calibri" pitchFamily="34" charset="0"/>
                <a:cs typeface="Calibri" pitchFamily="34" charset="0"/>
              </a:rPr>
              <a:t>    i masy ciała dla danego dziecka.</a:t>
            </a:r>
            <a:endParaRPr lang="pl-PL" sz="3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nia\Desktop\dyplomowany\jestem aktywny jestem FIT\czym jest BMI\thJPKC1K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592288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04800" y="1916832"/>
            <a:ext cx="8686800" cy="720080"/>
          </a:xfrm>
        </p:spPr>
        <p:txBody>
          <a:bodyPr>
            <a:noAutofit/>
          </a:bodyPr>
          <a:lstStyle/>
          <a:p>
            <a:pPr algn="ctr"/>
            <a:r>
              <a:rPr lang="pl-PL" sz="7200" dirty="0" smtClean="0">
                <a:latin typeface="Calibri" pitchFamily="34" charset="0"/>
                <a:cs typeface="Calibri" pitchFamily="34" charset="0"/>
              </a:rPr>
              <a:t>DZIĘKUJĘ</a:t>
            </a:r>
            <a:br>
              <a:rPr lang="pl-PL" sz="7200" dirty="0" smtClean="0">
                <a:latin typeface="Calibri" pitchFamily="34" charset="0"/>
                <a:cs typeface="Calibri" pitchFamily="34" charset="0"/>
              </a:rPr>
            </a:br>
            <a:endParaRPr lang="pl-PL" sz="7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04800" y="1844823"/>
            <a:ext cx="8686800" cy="2304257"/>
          </a:xfrm>
        </p:spPr>
        <p:txBody>
          <a:bodyPr/>
          <a:lstStyle/>
          <a:p>
            <a:pPr algn="ct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</a:t>
            </a:r>
            <a:endParaRPr lang="pl-PL" sz="8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 descr="Obraz znaleziony dla: DZIĘKUJĘ clipart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842493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</TotalTime>
  <Words>268</Words>
  <Application>Microsoft Office PowerPoint</Application>
  <PresentationFormat>Pokaz na ekranie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Wędrówka</vt:lpstr>
      <vt:lpstr>CZYM JEST BMI ?</vt:lpstr>
      <vt:lpstr>BMI co to takiego?</vt:lpstr>
      <vt:lpstr>WZÓR MATEMATYCZNY</vt:lpstr>
      <vt:lpstr>Zakres bmi</vt:lpstr>
      <vt:lpstr>Klasyfikacja poszerzona</vt:lpstr>
      <vt:lpstr>INTERPRETACJA BMI</vt:lpstr>
      <vt:lpstr>INTERPRETACJA BMI</vt:lpstr>
      <vt:lpstr>DZIĘKUJĘ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CZYM JEST BMI ?</dc:title>
  <dc:creator>Ania</dc:creator>
  <cp:lastModifiedBy>Ania</cp:lastModifiedBy>
  <cp:revision>20</cp:revision>
  <dcterms:created xsi:type="dcterms:W3CDTF">2017-12-11T09:00:14Z</dcterms:created>
  <dcterms:modified xsi:type="dcterms:W3CDTF">2017-12-13T09:14:49Z</dcterms:modified>
</cp:coreProperties>
</file>